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9EC2A-B1E1-4869-B360-AD844A33CE47}" type="datetimeFigureOut">
              <a:rPr lang="en-MY" smtClean="0"/>
              <a:t>20/9/2017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73DE9-4F3E-4126-9271-47F7F860B6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62912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MY"/>
              <a:t>18/8/2017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73DE9-4F3E-4126-9271-47F7F860B6A4}" type="slidenum">
              <a:rPr lang="en-MY" smtClean="0"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99470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MY"/>
              <a:t>11/08/2017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73DE9-4F3E-4126-9271-47F7F860B6A4}" type="slidenum">
              <a:rPr lang="en-MY" smtClean="0"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87428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MY" dirty="0" err="1"/>
              <a:t>Semak</a:t>
            </a:r>
            <a:r>
              <a:rPr lang="en-MY" dirty="0"/>
              <a:t> </a:t>
            </a:r>
            <a:r>
              <a:rPr lang="en-MY" dirty="0" err="1"/>
              <a:t>Keperluan</a:t>
            </a: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73DE9-4F3E-4126-9271-47F7F860B6A4}" type="slidenum">
              <a:rPr lang="en-MY" smtClean="0"/>
              <a:t>13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99982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MY" dirty="0"/>
              <a:t>Check 3/85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73DE9-4F3E-4126-9271-47F7F860B6A4}" type="slidenum">
              <a:rPr lang="en-MY" smtClean="0"/>
              <a:t>14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38860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7C4A-B8CC-498D-8BA0-1929B298FCD6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E00-E6AF-4EC9-87A1-1940B59E6B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7C4A-B8CC-498D-8BA0-1929B298FCD6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E00-E6AF-4EC9-87A1-1940B59E6B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7C4A-B8CC-498D-8BA0-1929B298FCD6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E00-E6AF-4EC9-87A1-1940B59E6B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7C4A-B8CC-498D-8BA0-1929B298FCD6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E00-E6AF-4EC9-87A1-1940B59E6B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7C4A-B8CC-498D-8BA0-1929B298FCD6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E00-E6AF-4EC9-87A1-1940B59E6B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7C4A-B8CC-498D-8BA0-1929B298FCD6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E00-E6AF-4EC9-87A1-1940B59E6B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7C4A-B8CC-498D-8BA0-1929B298FCD6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E00-E6AF-4EC9-87A1-1940B59E6B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7C4A-B8CC-498D-8BA0-1929B298FCD6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E00-E6AF-4EC9-87A1-1940B59E6B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7C4A-B8CC-498D-8BA0-1929B298FCD6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E00-E6AF-4EC9-87A1-1940B59E6B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7C4A-B8CC-498D-8BA0-1929B298FCD6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E00-E6AF-4EC9-87A1-1940B59E6B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7C4A-B8CC-498D-8BA0-1929B298FCD6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04BE00-E6AF-4EC9-87A1-1940B59E6BB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FD7C4A-B8CC-498D-8BA0-1929B298FCD6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04BE00-E6AF-4EC9-87A1-1940B59E6BB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KPUP/2016/Pek%20KPUP%202_2016.pdf" TargetMode="External"/><Relationship Id="rId2" Type="http://schemas.openxmlformats.org/officeDocument/2006/relationships/hyperlink" Target="KPUP/2017/Pek%20KPUP%201_2017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KPUP/2015/Pek%20KPUP%201_2015%20jilid%202.pdf" TargetMode="External"/><Relationship Id="rId5" Type="http://schemas.openxmlformats.org/officeDocument/2006/relationships/hyperlink" Target="KPUP/2015/Pek%20KPUP%201_2015%20jilid%201.pdf" TargetMode="External"/><Relationship Id="rId4" Type="http://schemas.openxmlformats.org/officeDocument/2006/relationships/hyperlink" Target="KPUP/2016/Pek%20KPUP%201_2016.pdf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KPUP/1993/pek%204%201993.pdf" TargetMode="External"/><Relationship Id="rId3" Type="http://schemas.openxmlformats.org/officeDocument/2006/relationships/hyperlink" Target="KPUP/1996/Pek%20KPUP%204_1996.pdf" TargetMode="External"/><Relationship Id="rId7" Type="http://schemas.openxmlformats.org/officeDocument/2006/relationships/hyperlink" Target="KPUP/1994/pek%204%201994.pdf" TargetMode="External"/><Relationship Id="rId2" Type="http://schemas.openxmlformats.org/officeDocument/2006/relationships/hyperlink" Target="KPUP/1997/Pek%20KPUP%203_1997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KPUP/1995/Pek%202%201995.pdf" TargetMode="External"/><Relationship Id="rId5" Type="http://schemas.openxmlformats.org/officeDocument/2006/relationships/hyperlink" Target="KPUP/1995/Pek%204%201995.pdf" TargetMode="External"/><Relationship Id="rId4" Type="http://schemas.openxmlformats.org/officeDocument/2006/relationships/hyperlink" Target="KPUP/1996/Pek%20KPUP%201_1996.pdf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KPUP/1990/pek%202%201990.pdf" TargetMode="External"/><Relationship Id="rId3" Type="http://schemas.openxmlformats.org/officeDocument/2006/relationships/hyperlink" Target="KPUP/1993/pek%202%201993.pdf" TargetMode="External"/><Relationship Id="rId7" Type="http://schemas.openxmlformats.org/officeDocument/2006/relationships/hyperlink" Target="KPUP/1992/pek%201%201992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KPUP/1992/pek%203%201992.pdf" TargetMode="External"/><Relationship Id="rId5" Type="http://schemas.openxmlformats.org/officeDocument/2006/relationships/hyperlink" Target="KPUP/1992/pek%204%201992.pdf" TargetMode="External"/><Relationship Id="rId4" Type="http://schemas.openxmlformats.org/officeDocument/2006/relationships/hyperlink" Target="KPUP/1992/pek%205%201992.pdf" TargetMode="External"/><Relationship Id="rId9" Type="http://schemas.openxmlformats.org/officeDocument/2006/relationships/hyperlink" Target="KPUP/1990/pek%201%201990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KPUP/1989/pek%207%201989.pdf" TargetMode="External"/><Relationship Id="rId7" Type="http://schemas.openxmlformats.org/officeDocument/2006/relationships/hyperlink" Target="KPUP/1987/pek%208%201987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KPUP/1987/pek%2010%201987.pdf" TargetMode="External"/><Relationship Id="rId5" Type="http://schemas.openxmlformats.org/officeDocument/2006/relationships/hyperlink" Target="KPUP/1989/pek%204%201989.pdf" TargetMode="External"/><Relationship Id="rId4" Type="http://schemas.openxmlformats.org/officeDocument/2006/relationships/hyperlink" Target="KPUP/1989/pek%206%201989.pdf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KPUP/1986/pek%201%201986.pdf" TargetMode="External"/><Relationship Id="rId3" Type="http://schemas.openxmlformats.org/officeDocument/2006/relationships/hyperlink" Target="KPUP/1987/pek%207%201987.pdf" TargetMode="External"/><Relationship Id="rId7" Type="http://schemas.openxmlformats.org/officeDocument/2006/relationships/hyperlink" Target="KPUP/1986/pek%203%201986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KPUP/1987/pek%201%201987.pdf" TargetMode="External"/><Relationship Id="rId5" Type="http://schemas.openxmlformats.org/officeDocument/2006/relationships/hyperlink" Target="KPUP/1987/pek%203%201987.pdf" TargetMode="External"/><Relationship Id="rId4" Type="http://schemas.openxmlformats.org/officeDocument/2006/relationships/hyperlink" Target="KPUP/1987/pek%206%201987.pdf" TargetMode="External"/><Relationship Id="rId9" Type="http://schemas.openxmlformats.org/officeDocument/2006/relationships/hyperlink" Target="KPUP/1985/pek%202%201985.pdf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KPUP/1982/pek%206%201982.pdf" TargetMode="External"/><Relationship Id="rId3" Type="http://schemas.openxmlformats.org/officeDocument/2006/relationships/hyperlink" Target="KPUP/1985/pek%201%201985.pdf" TargetMode="External"/><Relationship Id="rId7" Type="http://schemas.openxmlformats.org/officeDocument/2006/relationships/hyperlink" Target="KPUP/1982/pek%207%201982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KPUP/1982/pek%208%201982.pdf" TargetMode="External"/><Relationship Id="rId5" Type="http://schemas.openxmlformats.org/officeDocument/2006/relationships/hyperlink" Target="KPUP/1984/pek%202%201984.pdf" TargetMode="External"/><Relationship Id="rId4" Type="http://schemas.openxmlformats.org/officeDocument/2006/relationships/hyperlink" Target="KPUP/1984/pek%204%201984.pdf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KPUP/1979/pek%208%201979.pdf" TargetMode="External"/><Relationship Id="rId3" Type="http://schemas.openxmlformats.org/officeDocument/2006/relationships/hyperlink" Target="KPUP/1982/pek%204%201982.pdf" TargetMode="External"/><Relationship Id="rId7" Type="http://schemas.openxmlformats.org/officeDocument/2006/relationships/hyperlink" Target="KPUP/1980/pek%201%201980.pdf" TargetMode="External"/><Relationship Id="rId2" Type="http://schemas.openxmlformats.org/officeDocument/2006/relationships/hyperlink" Target="KPUP/1982/pek%205%201982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KPUP/1981/pek%203%201981.pdf" TargetMode="External"/><Relationship Id="rId5" Type="http://schemas.openxmlformats.org/officeDocument/2006/relationships/hyperlink" Target="KPUP/1981/pek%207%201981.pdf" TargetMode="External"/><Relationship Id="rId4" Type="http://schemas.openxmlformats.org/officeDocument/2006/relationships/hyperlink" Target="KPUP/1981/pek%209%201981.pdf" TargetMode="External"/><Relationship Id="rId9" Type="http://schemas.openxmlformats.org/officeDocument/2006/relationships/hyperlink" Target="KPUP/1979/pek%203%201979.pdf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KPUP/1974/pek%208%201974.pdf" TargetMode="External"/><Relationship Id="rId3" Type="http://schemas.openxmlformats.org/officeDocument/2006/relationships/hyperlink" Target="KPUP/1979/pek%201%201979.pdf" TargetMode="External"/><Relationship Id="rId7" Type="http://schemas.openxmlformats.org/officeDocument/2006/relationships/hyperlink" Target="KPUP/1977/pek%206%201977.pdf" TargetMode="External"/><Relationship Id="rId2" Type="http://schemas.openxmlformats.org/officeDocument/2006/relationships/hyperlink" Target="KPUP/1979/pek%202%201979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KPUP/1977/pek%2011%201977.pdf" TargetMode="External"/><Relationship Id="rId5" Type="http://schemas.openxmlformats.org/officeDocument/2006/relationships/hyperlink" Target="KPUP/1978/pek%201%201978.pdf" TargetMode="External"/><Relationship Id="rId4" Type="http://schemas.openxmlformats.org/officeDocument/2006/relationships/hyperlink" Target="KPUP/1978/pek%204%201978.pdf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KPUP/1966/pek%204%201966.pdf" TargetMode="External"/><Relationship Id="rId3" Type="http://schemas.openxmlformats.org/officeDocument/2006/relationships/hyperlink" Target="KPUP/1973/pek%204%201973.pdf" TargetMode="External"/><Relationship Id="rId7" Type="http://schemas.openxmlformats.org/officeDocument/2006/relationships/hyperlink" Target="KPUP/1972/pek%2011%201972.pdf" TargetMode="External"/><Relationship Id="rId2" Type="http://schemas.openxmlformats.org/officeDocument/2006/relationships/hyperlink" Target="KPUP/1974/pek%201%201974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KPUP/1972/pek%2014%201972.pdf" TargetMode="External"/><Relationship Id="rId5" Type="http://schemas.openxmlformats.org/officeDocument/2006/relationships/hyperlink" Target="KPUP/1972/pek%2015%201972.pdf" TargetMode="External"/><Relationship Id="rId4" Type="http://schemas.openxmlformats.org/officeDocument/2006/relationships/hyperlink" Target="KPUP/1972/pek%2020%201972.pdf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KPUP/1955/pek%209%201955.pdf" TargetMode="External"/><Relationship Id="rId3" Type="http://schemas.openxmlformats.org/officeDocument/2006/relationships/hyperlink" Target="KPUP/1961/pek%206%201961.pdf" TargetMode="External"/><Relationship Id="rId7" Type="http://schemas.openxmlformats.org/officeDocument/2006/relationships/hyperlink" Target="KPUP/1959/pek%2014%201959.pdf" TargetMode="External"/><Relationship Id="rId2" Type="http://schemas.openxmlformats.org/officeDocument/2006/relationships/hyperlink" Target="KPUP/1963/pek%201%201963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KPUP/1960/pek%203%201960.pdf" TargetMode="External"/><Relationship Id="rId11" Type="http://schemas.openxmlformats.org/officeDocument/2006/relationships/hyperlink" Target="KPUP/1952/pek%208%201952.pdf" TargetMode="External"/><Relationship Id="rId5" Type="http://schemas.openxmlformats.org/officeDocument/2006/relationships/hyperlink" Target="KPUP/1960/pek%2010%201960.pdf" TargetMode="External"/><Relationship Id="rId10" Type="http://schemas.openxmlformats.org/officeDocument/2006/relationships/hyperlink" Target="KPUP/1954/pek%204%201954.pdf" TargetMode="External"/><Relationship Id="rId4" Type="http://schemas.openxmlformats.org/officeDocument/2006/relationships/hyperlink" Target="KPUP/1961/pek%205%201961.pdf" TargetMode="External"/><Relationship Id="rId9" Type="http://schemas.openxmlformats.org/officeDocument/2006/relationships/hyperlink" Target="KPUP/1954/Pek%208%201954.pdf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KPUP/1950/pek%206%201950.pdf" TargetMode="External"/><Relationship Id="rId2" Type="http://schemas.openxmlformats.org/officeDocument/2006/relationships/hyperlink" Target="KPUP/1951/pek%205%201951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KPUP/1934/pek%2014%201934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KPUP/2012/Pek%20KPUP%202_2012.pdf" TargetMode="External"/><Relationship Id="rId2" Type="http://schemas.openxmlformats.org/officeDocument/2006/relationships/hyperlink" Target="KPUP/2013/Pek%20KPUP%201_2013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KPUP/2009/Pek%20KPUP%205_2009.pdf" TargetMode="External"/><Relationship Id="rId4" Type="http://schemas.openxmlformats.org/officeDocument/2006/relationships/hyperlink" Target="KPUP/2009/Pek%20KPUP%206_2009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KPUP/2009/Pek%20KPUP%203_2009.pdf" TargetMode="External"/><Relationship Id="rId7" Type="http://schemas.openxmlformats.org/officeDocument/2006/relationships/hyperlink" Target="KPUP/2007/Pek%20KPUP%205_2007.pdf" TargetMode="External"/><Relationship Id="rId2" Type="http://schemas.openxmlformats.org/officeDocument/2006/relationships/hyperlink" Target="KPUP/2009/Pek%20KPUP%204_2009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KPUP/2008/Pek%20KPUP%201_2008.pdf" TargetMode="External"/><Relationship Id="rId5" Type="http://schemas.openxmlformats.org/officeDocument/2006/relationships/hyperlink" Target="KPUP/2009/Pek%20KPUP%201_2009.pdf" TargetMode="External"/><Relationship Id="rId4" Type="http://schemas.openxmlformats.org/officeDocument/2006/relationships/hyperlink" Target="KPUP/2009/Pek%20KPUP%202_2009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KPUP/2006/Pek%20KPUP%202_2006.pdf" TargetMode="External"/><Relationship Id="rId2" Type="http://schemas.openxmlformats.org/officeDocument/2006/relationships/hyperlink" Target="KPUP/2007/Pek%20KPUP%201_2007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KPUP/2005/Pek%20KPUP%2011_2005.pdf" TargetMode="External"/><Relationship Id="rId5" Type="http://schemas.openxmlformats.org/officeDocument/2006/relationships/hyperlink" Target="KPUP/2005/Pek%20KPUP%2012_2005.pdf" TargetMode="External"/><Relationship Id="rId4" Type="http://schemas.openxmlformats.org/officeDocument/2006/relationships/hyperlink" Target="KPUP/2006/Pek%20KPUP%201_2006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KPUP/2005/Pek%20KPUP%209_2005.pdf" TargetMode="External"/><Relationship Id="rId2" Type="http://schemas.openxmlformats.org/officeDocument/2006/relationships/hyperlink" Target="KPUP/2005/Pek%20KPUP%2010_2005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KPUP/2005/Pek%20KPUP%206_2005.pdf" TargetMode="External"/><Relationship Id="rId5" Type="http://schemas.openxmlformats.org/officeDocument/2006/relationships/hyperlink" Target="KPUP/2005/Pek%20KPUP%207_2005.pdf" TargetMode="External"/><Relationship Id="rId4" Type="http://schemas.openxmlformats.org/officeDocument/2006/relationships/hyperlink" Target="KPUP/2005/Pek%20KPUP%208_2005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KPUP/2005/Pek%20KPUP%204_2005.pdf" TargetMode="External"/><Relationship Id="rId2" Type="http://schemas.openxmlformats.org/officeDocument/2006/relationships/hyperlink" Target="KPUP/2005/Pek%20KPUP%205_2005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KPUP/2004/Pek%20KPUP%205_2004.pdf" TargetMode="External"/><Relationship Id="rId5" Type="http://schemas.openxmlformats.org/officeDocument/2006/relationships/hyperlink" Target="KPUP/2005/Pek%20KPUP%201_2005.pdf" TargetMode="External"/><Relationship Id="rId4" Type="http://schemas.openxmlformats.org/officeDocument/2006/relationships/hyperlink" Target="KPUP/2005/Pek%20KPUP%203_2005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KPUP/2004/Pek%20KPUP%201_2004.pdf" TargetMode="External"/><Relationship Id="rId2" Type="http://schemas.openxmlformats.org/officeDocument/2006/relationships/hyperlink" Target="KPUP/2004/Pek%20KPUP%203_2004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KPUP/2002/Pek%20KPUP%205_2002.pdf" TargetMode="External"/><Relationship Id="rId5" Type="http://schemas.openxmlformats.org/officeDocument/2006/relationships/hyperlink" Target="KPUP/2003/Pek%20KPUP%201_2003.pdf" TargetMode="External"/><Relationship Id="rId4" Type="http://schemas.openxmlformats.org/officeDocument/2006/relationships/hyperlink" Target="KPUP/2003/Pek%20KPUP%204_2003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KPUP/2002/Pek%20KPUP%202_2002.pdf" TargetMode="External"/><Relationship Id="rId2" Type="http://schemas.openxmlformats.org/officeDocument/2006/relationships/hyperlink" Target="KPUP/2002/Pek%20KPUP%204_2002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KPUP/2000/Pek%20KPUP%202_2000.pdf" TargetMode="External"/><Relationship Id="rId5" Type="http://schemas.openxmlformats.org/officeDocument/2006/relationships/hyperlink" Target="KPUP/2001/Pek%20KPUP%20%201_2001.pdf" TargetMode="External"/><Relationship Id="rId4" Type="http://schemas.openxmlformats.org/officeDocument/2006/relationships/hyperlink" Target="KPUP/2002/Pek%20KPUP%20%201_2002.pdf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KPUP/1998/Pek%20KPUP%201_1998.pdf" TargetMode="External"/><Relationship Id="rId3" Type="http://schemas.openxmlformats.org/officeDocument/2006/relationships/hyperlink" Target="KPUP/1999/Pek%20KPUP%206_1999.pdf" TargetMode="External"/><Relationship Id="rId7" Type="http://schemas.openxmlformats.org/officeDocument/2006/relationships/hyperlink" Target="KPUP/1998/Pek%20KPUP%206_1998.pdf" TargetMode="External"/><Relationship Id="rId2" Type="http://schemas.openxmlformats.org/officeDocument/2006/relationships/hyperlink" Target="KPUP/2000/Pek%20KPUP%201_2000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KPUP/1998/Pek%20KPUP%207_1998.pdf" TargetMode="External"/><Relationship Id="rId5" Type="http://schemas.openxmlformats.org/officeDocument/2006/relationships/hyperlink" Target="KPUP/1999/Pek%20KPUP%204_1999.pdf" TargetMode="External"/><Relationship Id="rId4" Type="http://schemas.openxmlformats.org/officeDocument/2006/relationships/hyperlink" Target="KPUP/1999/Pek%20KPUP%205_1999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164068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PEKELILING KPUP YANG MASIH BERKUATKUASA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547220"/>
              </p:ext>
            </p:extLst>
          </p:nvPr>
        </p:nvGraphicFramePr>
        <p:xfrm>
          <a:off x="533400" y="609600"/>
          <a:ext cx="8229600" cy="6046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646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BILANGAN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TAJUK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TUJUAN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3360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2017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1/2017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2" action="ppaction://hlinkfile"/>
                        </a:rPr>
                        <a:t>GARIS PANDUAN MENGENAI PENYEDIAAN PELAN KHAS UNTUK HARTA BERSAMA TERHAD BAGI TUJUAN PERMOHONAN PENUBUHAN PERBADANAN PENGURUSAN SUBSIDIARI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Menjelaskan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Garis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Panduan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Mengenai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Penyediaan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Khas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Untuk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Harta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Bersama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Terhad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[PK(HBT)]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tujuan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permohonan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penubuhan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Perbadanan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Pengurusan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Subsidiari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selaras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penguatkuasaan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Hakmilik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Strata (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Pindaan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2013 [A1450]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Pengurusan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Strata 2013 (APS) [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Akta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757]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semua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negeri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Semenanjung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Malaysia,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juga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Wilayah Persekutuan Kuala Lumpur, Wilayah Persekutuan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Putrajaya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Wilayah Persekutuan Labuan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2016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2/2016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action="ppaction://hlinkfile"/>
                        </a:rPr>
                        <a:t>GARIS PANDUAN PENERIMAAN DATA DIGITAL DAN PELAN UTILITI DARI JURUUKUR TANAH BERTAULIAH (JTB) OLEH JABATAN UKUR DAN PEMETAAN MALAYSIA (JUPEM)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memaklumkan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tentang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garis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panduan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memperuntukkan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ketetapan-ketetapan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telah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dibuat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mengenai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prosedur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penerimaan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data digital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utiliti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Juruukur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Tanah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Bertauliah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(JTB)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maksud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penyelarasan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penyeragaman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2016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1/2016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action="ppaction://hlinkfile"/>
                        </a:rPr>
                        <a:t>GARIS PANDUAN KOD WARNA DAN PENANDAAN BAGI PEMETAAN UTILITI BAWAH TANAH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menyelaras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menyeragamkan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kod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warna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penandaan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kedudukan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semua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jajaran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utiliti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bawah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tanah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sedia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ada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diperoleh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melalui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teknik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pengesanan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lapangan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1/2015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GARIS PANDUAN PECAH BAHAGI BANGUNAN ATAU TANAH UNTUK PENGELUARAN HAKMILIK STRATA  (JLD I &amp; II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5" action="ppaction://hlinkfile"/>
                        </a:rPr>
                        <a:t>JILID I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6" action="ppaction://hlinkfile"/>
                        </a:rPr>
                        <a:t>JILID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6" action="ppaction://hlinkfile"/>
                        </a:rPr>
                        <a:t> II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Mengedarkan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GarisPanduan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PecahBahagi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Bangunan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Atau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Tanah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Untuk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Pengeluaran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Hakmilik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Strata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selaras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penguatkuasaan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Hakmilik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Strata (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Pindaan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2013 [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A1450]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Pengurusan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Strata 2013 [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757]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semua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negeri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Semenanjung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Malaysia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Wilayah-Wilayah Persekutuan Kuala Lumpur,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Putrajaya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Labuan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30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183944"/>
              </p:ext>
            </p:extLst>
          </p:nvPr>
        </p:nvGraphicFramePr>
        <p:xfrm>
          <a:off x="533400" y="262654"/>
          <a:ext cx="8229600" cy="6077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646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BILANGAN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TAJUK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TUJUAN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1997</a:t>
                      </a:r>
                      <a:endParaRPr lang="en-US" sz="1200" dirty="0">
                        <a:solidFill>
                          <a:schemeClr val="tx1">
                            <a:lumMod val="6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3/1997</a:t>
                      </a:r>
                      <a:endParaRPr lang="en-US" sz="1200" dirty="0">
                        <a:solidFill>
                          <a:schemeClr val="tx1">
                            <a:lumMod val="6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2" action="ppaction://hlinkfile"/>
                        </a:rPr>
                        <a:t>POLISI PELAKSANAAN SISTEM RANGKAIAN SETEMPAT (LAN) DI IBU PEJABAT</a:t>
                      </a:r>
                      <a:endParaRPr lang="en-US" sz="1200" kern="1200" dirty="0">
                        <a:solidFill>
                          <a:schemeClr val="tx1">
                            <a:lumMod val="6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menetapkan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polisi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pelaksanaan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Sistem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Rangkaian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Setempat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(LAN) di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Ibu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Pejabat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JUPEM.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96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4/1996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action="ppaction://hlinkfile"/>
                        </a:rPr>
                        <a:t>PENGELUARAN NOMBOR LOT BAGI TANAH YANG TELAH DAN AKAN DIUKUR BAGI TUJUAN AWAM KE ARAH PEWUJUDAN PANGKALAN DATA UKUR KADASTER DI JABATAN UKUR DAN PEMETAAN NEGERI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menetapkan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supaya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tanah-tanah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selain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tujuan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pemberimilikan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iaitu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tujuan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awam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diberi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nombor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lot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mengikut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amalan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biasa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membantu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melengkapkan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Pangkalan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Data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Kadaster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(PDUK)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Negeri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(JUPN).</a:t>
                      </a:r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96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1/1996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action="ppaction://hlinkfile"/>
                        </a:rPr>
                        <a:t>PEMBEKALAN SEGERA BAHAN- BAHAN PEMETAAN TERHAD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menetapkan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tatacara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pembekalan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segera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bahan-bahan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TERHAD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4/1995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5" action="ppaction://hlinkfile"/>
                        </a:rPr>
                        <a:t>PANDUAN PENGUKURAN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5" action="ppaction://hlinkfile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5" action="ppaction://hlinkfile"/>
                        </a:rPr>
                        <a:t>DIBAWAH SEKSYEN 49 DAN 353 KANUN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5" action="ppaction://hlinkfile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5" action="ppaction://hlinkfile"/>
                        </a:rPr>
                        <a:t>TANAH NEGARA, BAGI LOT-LOT YANG DIKELUARKAN HAKMILIK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menyediakan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garis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panduan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seragam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semasa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menjalankan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tujuan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Seksyen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49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353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Kanun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Tanah Negara (KTN).</a:t>
                      </a:r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2/1995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6" action="ppaction://hlinkfile"/>
                        </a:rPr>
                        <a:t>PENJAGAAN, PENGGUNAAN DAN PENYIMPANAN ALAT TOTAL STATION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memberikan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panduan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mengenai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aspek-aspek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penjagaan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penggunaan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penyimpanan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alat-alat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total station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digunakan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oleh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Malaysia.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1994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4/1994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7" action="ppaction://hlinkfile"/>
                        </a:rPr>
                        <a:t>PELAKSANAAN PENGGUNAAN SISTEM TOTAL STATION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menjelaskan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konsep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tahap-tahap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pelaksanaan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penggunaan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sistem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total station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dalam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urusan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kadaster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Malaysia.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1993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4/1993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8" action="ppaction://hlinkfile"/>
                        </a:rPr>
                        <a:t>PENGGUNAAN BAHAN POLIESTER DALAM PENYEDIAAN PELAN AKUI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memperkenalkan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penggunaan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bahan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poliester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dalam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penyediaan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Akui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46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580575"/>
              </p:ext>
            </p:extLst>
          </p:nvPr>
        </p:nvGraphicFramePr>
        <p:xfrm>
          <a:off x="533400" y="262654"/>
          <a:ext cx="8229600" cy="6122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646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BILANGAN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TAJUK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TUJUAN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1993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2/1993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action="ppaction://hlinkfile"/>
                        </a:rPr>
                        <a:t>PELAN PRA-HITUNGAN (PRE- COMPUTATION PLAN)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menjelaskan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takrif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pra-hitungan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hal-hal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berkaitan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urusan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penyediaannya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5/1992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action="ppaction://hlinkfile"/>
                        </a:rPr>
                        <a:t>NOMBOR PELAN AKUI, KOD-KOD NEGERI, DAERAH/JAJAHAN DAN MUKIM/SEKSYEN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memansuhkan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penggunaan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kod-kod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negeri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daerah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atau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jajahan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mukim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atau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seksyen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atas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akui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4/1992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5" action="ppaction://hlinkfile"/>
                        </a:rPr>
                        <a:t>PENGGUNAAN PEN MATA BULAT DAN DAKWAT HITAM KEKAL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menerangkan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skop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penggunaan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pen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bulat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dakwat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hitam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kekal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atas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dokumen-dokumen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rasmi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3/1992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6" action="ppaction://hlinkfile"/>
                        </a:rPr>
                        <a:t>NOMBOR LOT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menetapkan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cara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menomborkan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lot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atas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Akui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1/1992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7" action="ppaction://hlinkfile"/>
                        </a:rPr>
                        <a:t>TUNTUTAN ELAUN PERJALANAN RASMI BAGI PASUKAN UKUR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memperkemaskan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pentadbiran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Pejabat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Daerah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mengenai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tuntutan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perjalanan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Pegawai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Kerjaluar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pekerja-pekerja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untuk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kerja-kerja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pengukuran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atau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tugas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tugas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rasmi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lain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bersangkutan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dengannya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90</a:t>
                      </a:r>
                      <a:endParaRPr lang="en-US" sz="1200" dirty="0">
                        <a:solidFill>
                          <a:schemeClr val="tx1">
                            <a:lumMod val="6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2/1990</a:t>
                      </a:r>
                      <a:endParaRPr lang="en-US" sz="1200" dirty="0">
                        <a:solidFill>
                          <a:schemeClr val="tx1">
                            <a:lumMod val="6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8" action="ppaction://hlinkfile"/>
                        </a:rPr>
                        <a:t>KATALOG PETA RAMPAIAN</a:t>
                      </a:r>
                      <a:endParaRPr lang="en-US" sz="1200" kern="1200" dirty="0">
                        <a:solidFill>
                          <a:schemeClr val="tx1">
                            <a:lumMod val="6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memaklumkan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semua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Pengarah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bahawa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satu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terbitan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bertajuk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'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Katalog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Peta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Rampaian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'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telah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dicetak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oleh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Direktorat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Negara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untuk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keluaran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umum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1/1990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9" action="ppaction://hlinkfile"/>
                        </a:rPr>
                        <a:t>PENYIMPANAN DAN PENJUALAN PETA-PETA TIDAK TERHAD TERBITAN JABATAN DI SETIAP JABATAN UKUR DAN PEMETAAN NEGERI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membenarkan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Pengarah-Pengarah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Negeri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menyimpan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menjual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semua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jenis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tidak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terhad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terbitan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Direktorat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Negara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Negeri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masing-masing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arah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meningkatkan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perkhidmatan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aspek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pendidikan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penyaluran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penyebaran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maklumat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geografi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kepada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masyarakat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90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161388"/>
              </p:ext>
            </p:extLst>
          </p:nvPr>
        </p:nvGraphicFramePr>
        <p:xfrm>
          <a:off x="533400" y="262654"/>
          <a:ext cx="8229600" cy="5894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646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BILANGAN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TAJUK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TUJUAN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89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7/1989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action="ppaction://hlinkfile"/>
                        </a:rPr>
                        <a:t>UKURAN HAKMILIK SEMENTARA SAMBUNGAN DARIPADA HAKMILIK TETAP DAN UKURAN BERPERINGKAT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menetapkan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keperluan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mengadakan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satu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prosedur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dalam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menjalankan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Hakmilik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Sementara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sambungan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daripada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Hakmilik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Tetap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secara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berperingkat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89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6/1989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action="ppaction://hlinkfile"/>
                        </a:rPr>
                        <a:t>PEMBERIAN KEUTAMAAN KEPADA KERJA-KERJA UKUR TANAH BAGI TUJUAN PERLAKSANAAN AKTA HAKMILIK STRATA 1985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Pengarah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Negeri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hendaklah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memberi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keutamaan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kepada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kerja-kerja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Juruukur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Tanah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Berlesen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mengeluarkan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surat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hakmilik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kekal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berkait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perlaksanaan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Hakmilik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Strata 1985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supaya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pihak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pemaju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boleh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membuat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permohonan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pecah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bahagi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bangunan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bawah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Hakmilik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Strata 1985.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89</a:t>
                      </a:r>
                      <a:endParaRPr lang="en-US" sz="12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4/1989</a:t>
                      </a:r>
                      <a:endParaRPr lang="en-US" sz="12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5" action="ppaction://hlinkfile"/>
                        </a:rPr>
                        <a:t>MAKLUMAT MENGENAI KERJA- KERJA PERTANYAAN DAN TUNGGAKAN KERJA LUAR OLEH JURUUKUR TANAH BERLESEN</a:t>
                      </a:r>
                      <a:endParaRPr lang="en-US" sz="1200" kern="1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mengumpul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mengenalpasti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memperkemaskini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serta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menseragamkan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laporan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mengenai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maklumat-maklumat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perlu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kerja-kerja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pertanyaan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tunggakan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luar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dijalankan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oleh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Juruukur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Tanah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Berlesen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87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10/1987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6" action="ppaction://hlinkfile"/>
                        </a:rPr>
                        <a:t>LATIHAN KEPADA PEGAWAI- PEGAWAI KERJALUAR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menasihatkan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semua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Pengarah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melatih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secukupnya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Pegawai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Kerjaluar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untuk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menjayakan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fungsi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menjamin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saluran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licin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disamping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memberi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peluang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kepada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pegawai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pegawai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memperolehi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pengalaman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kerjaluar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87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8/1987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7" action="ppaction://hlinkfile"/>
                        </a:rPr>
                        <a:t>PERLAKSANAAN KERJA-KERJA DI LUAR FUNGSI ASAS JABATAN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memberhentikan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amalan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melaksanakan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luar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Fungsi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Asas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oleh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Bahagian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Kadastra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Negeri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tanpa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mendapat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kelulusan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terlebih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dahulu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daripada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Ketua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Pengarah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Malaysia.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33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643279"/>
              </p:ext>
            </p:extLst>
          </p:nvPr>
        </p:nvGraphicFramePr>
        <p:xfrm>
          <a:off x="533400" y="262654"/>
          <a:ext cx="8229600" cy="6625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646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BILANGAN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TAJUK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TUJUAN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87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7/1987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action="ppaction://hlinkfile"/>
                        </a:rPr>
                        <a:t>SURAT PENGHARGAAN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tujuan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penyediaan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penyampaian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Surat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Penghargaan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kepada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pegawai-pegawai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berkenaan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bersara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87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6/1987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action="ppaction://hlinkfile"/>
                        </a:rPr>
                        <a:t>SIJIL PERKHIDMATAN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mengeluarkan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satu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Sijil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Perkhidmatan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kepada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pegawai-pegawai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telah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meninggalkan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perkhidmatan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mereka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Sijil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ialah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untuk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menghargai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perkhidmatan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baik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telah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disumbangkan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kepada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Kerajaan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khasnya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87</a:t>
                      </a:r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3/1987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5" action="ppaction://hlinkfile"/>
                        </a:rPr>
                        <a:t>PEMBATALAN PEKELILING KETUA PENGARAH UKUR DAN PEMETAAN YANG LAMA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Menghebahkan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senarai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Pekeliling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lama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dibatalkan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87</a:t>
                      </a:r>
                      <a:endParaRPr lang="en-US" sz="12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1/1987</a:t>
                      </a:r>
                      <a:endParaRPr lang="en-US" sz="12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6" action="ppaction://hlinkfile"/>
                        </a:rPr>
                        <a:t>NISBAH PENGGUNAAN BATU BERNOMBOR KEPADA BATU TIDAK BERNOMBOR (KOSONG)</a:t>
                      </a:r>
                      <a:endParaRPr lang="en-US" sz="1200" kern="1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nisbah-nisbah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harus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digunakan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untuk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Kadastra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dalam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Semenanjung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Malaysia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1986</a:t>
                      </a:r>
                      <a:endParaRPr lang="en-US" sz="12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3/1986</a:t>
                      </a:r>
                      <a:endParaRPr lang="en-US" sz="12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7" action="ppaction://hlinkfile"/>
                        </a:rPr>
                        <a:t>PENGGUNAAN ‘ALAT UKURJARAK ELEKTRONIK (EDM) UNTUK UKUR KADASTRA</a:t>
                      </a:r>
                      <a:endParaRPr lang="en-US" sz="1200" kern="1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Pekeliling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ini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bertujuan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untuk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:-</a:t>
                      </a:r>
                    </a:p>
                    <a:p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 i ) 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Membenarkan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serta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menggalakkan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penggunaan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alat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ukurjarak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elektronik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(EDM)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dalam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kadastra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endParaRPr lang="en-US" sz="1200" kern="1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 ii ) 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Mengujudkan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Peraturan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–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Peraturan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ujian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alat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ukurjarak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elektronik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(field calibration of EDM).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1986</a:t>
                      </a:r>
                      <a:endParaRPr lang="en-US" sz="12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1/1986</a:t>
                      </a:r>
                      <a:endParaRPr lang="en-US" sz="12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8" action="ppaction://hlinkfile"/>
                        </a:rPr>
                        <a:t>ELAUN KERJALUAR KADASTRA DAN TOPOGRAFI</a:t>
                      </a:r>
                      <a:endParaRPr lang="en-US" sz="1200" kern="1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Memaklumkan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elaun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Kerjaluar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dibayar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kepada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Juruukur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dalam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Kumpulan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1985</a:t>
                      </a:r>
                      <a:endParaRPr lang="en-US" sz="12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2/1985</a:t>
                      </a:r>
                      <a:endParaRPr lang="en-US" sz="12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9" action="ppaction://hlinkfile"/>
                        </a:rPr>
                        <a:t>KERJA AMALI BAGI JURUUKUR TANAH BERIJAZAH</a:t>
                      </a:r>
                      <a:endParaRPr lang="en-US" sz="1200" kern="1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Memberi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peluang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kepada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pegawai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pegawai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Juruukur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Tanah yang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baru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berkhidmat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dengan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Kerajaan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:-</a:t>
                      </a:r>
                    </a:p>
                    <a:p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i. 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Memperbaiki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pengetahuan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pengalaman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tempatan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endParaRPr lang="en-US" sz="1200" kern="1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ii. 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Memahami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jentera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Kerajaan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terhadap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tugas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harian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65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846856"/>
              </p:ext>
            </p:extLst>
          </p:nvPr>
        </p:nvGraphicFramePr>
        <p:xfrm>
          <a:off x="533400" y="262654"/>
          <a:ext cx="8229600" cy="6351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646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BILANGAN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TAJUK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TUJUAN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1985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1/1985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action="ppaction://hlinkfile"/>
                        </a:rPr>
                        <a:t>BINGKAI PELAN SURAT HAKMILIK TANAH MENGIKUT SEKSYEN 3 AKTA PELAN TANAH DAN GALIAN (SALINAN FOTO) 1950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Pekeliling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bertujuan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memperbaiki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meninggikan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mutu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juga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mempercepatkan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proses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penyediaan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surat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hakmilik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tanah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Menyeragamkan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proses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penyediaan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surat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hakmilik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tanah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disemua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Negeri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84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4/1984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action="ppaction://hlinkfile"/>
                        </a:rPr>
                        <a:t>MEMBEKAL SATU SALINAN PELAN AKUI KEPADA JURUUKUR TANAH BERLESEN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Seksyen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14,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Ordinan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Juruukur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Tanah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Berlesen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1958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mensyaratkan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bahawa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seseorang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Juruukur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Tanah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Berlesen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hendaklah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mempertaruhkan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kepada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Jabatan-Jabatan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Negeri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Akuinya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bersama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buku-buku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kerjaluar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berkaitan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,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syit-syit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hitungan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data-data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lain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setelah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kerjaluar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selesai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84</a:t>
                      </a:r>
                      <a:endParaRPr lang="en-US" sz="1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2/1984</a:t>
                      </a:r>
                      <a:endParaRPr lang="en-US" sz="1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5" action="ppaction://hlinkfile"/>
                        </a:rPr>
                        <a:t>KENAIKAN PANGKAT KE JAWATAN MANDUR UKUR DI JABATAN UKUR</a:t>
                      </a:r>
                      <a:endParaRPr lang="en-US" sz="1200" kern="1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memansuhkan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peperiksaan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Mandur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Gred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I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II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seperti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diwajibkan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menurut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Surat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Pekeliling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KPU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Bil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3/1973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menggantikannya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dengan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satu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ujian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amali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membolehkan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Pengarah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menilai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pengetahuan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pekerja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membuat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perakuan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sebagaimana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dikehendaki</a:t>
                      </a:r>
                      <a:endParaRPr lang="en-US" sz="1200" kern="1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8/1982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6" action="ppaction://hlinkfile"/>
                        </a:rPr>
                        <a:t>PERATURAN-PERATURAN BILIK REKOD DI JABATAN UKUR NEGERI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Mengadakan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satu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peraturan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prosidur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kemas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seragam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untuk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penyelian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pengedaran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dokumen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penggunaan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kad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/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borang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sistem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kawalan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bilik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rekod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7/1982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7" action="ppaction://hlinkfile"/>
                        </a:rPr>
                        <a:t>KERJALUAR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Memandangkan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kerjaluar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adalah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tugas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utama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Negeri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amat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penting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harus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dikendalilkan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oleh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cekap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6/1982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8" action="ppaction://hlinkfile"/>
                        </a:rPr>
                        <a:t>JIMATKAN TENAGA MANUSIA BILANGAN PENGHADIR DI DALAM MESYUARAT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Bahagian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atau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hendaklah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menghadkan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keanggotaan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jawatankuasa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jawatankuasa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seberapa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kecil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boleh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supaya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tidak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membazir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masa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tenaga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manusia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4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10440"/>
              </p:ext>
            </p:extLst>
          </p:nvPr>
        </p:nvGraphicFramePr>
        <p:xfrm>
          <a:off x="533400" y="262654"/>
          <a:ext cx="8229600" cy="5833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646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BILANGAN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TAJUK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TUJUAN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5/1982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2" action="ppaction://hlinkfile"/>
                        </a:rPr>
                        <a:t>IMPLEMENTASI PEKELILING KETUA PENGARAH UKUR DAN PEMETAAN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Teguran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kepada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semua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Pengarah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supaya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melaksanakan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penguatkuasaan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semua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pekeliling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Ketua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Pengrah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peringkat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negeri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4/1982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action="ppaction://hlinkfile"/>
                        </a:rPr>
                        <a:t>DEFINASI KETUA PASUKAN DAN TANGGUNGJAWABNYA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pegawai-pegawai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terpilih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hendaklah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ditugaskan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sebagai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Ketua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Pasukan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penyemak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pejabat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dipadangkerja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sebagai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Ketua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Pasukan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pegawai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kerjaluar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untuk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mengetuai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pasukan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kerjaluar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81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9/1981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action="ppaction://hlinkfile"/>
                        </a:rPr>
                        <a:t>DIARI KERJALUAR DAN DIARI PEJABAT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Penguatkusaan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pengunaan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diari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baru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untuk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kerjaluar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pejabat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81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7/1981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5" action="ppaction://hlinkfile"/>
                        </a:rPr>
                        <a:t>REKOD CUTI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Pengurusan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rekod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cuti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perlu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teratur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kemaskini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pada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setiap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masa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81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3/1981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6" action="ppaction://hlinkfile"/>
                        </a:rPr>
                        <a:t>PERTANYAAN KEPADA  PEJABAT TANAH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menyeragamkan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pertanyaan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kepada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Pejabat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Tanah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berhubung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kadaster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1980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1/1980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7" action="ppaction://hlinkfile"/>
                        </a:rPr>
                        <a:t>KEHILANGAN ATAU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7" action="ppaction://hlinkfile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7" action="ppaction://hlinkfile"/>
                        </a:rPr>
                        <a:t>KEMUSNAHAN PELAN DAN BUKU KERJALUAR, DOKUMEN DAN DAFTAR PEJABAT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Panduan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tindakan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sesuai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untuk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menjamin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keselamatan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kehilangan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atau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kemusnahan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dokumen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dokumen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79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8/1979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8" action="ppaction://hlinkfile"/>
                        </a:rPr>
                        <a:t>LAPORAN TAHUNAN BATU SEMPADAN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Semakan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fisikal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atas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batu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sempadan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hendaklah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sekali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setahun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selaraskan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rekod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ada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masukkan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dalam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laporan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tahunan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79</a:t>
                      </a:r>
                      <a:endParaRPr lang="en-US" sz="12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3/1979</a:t>
                      </a:r>
                      <a:endParaRPr lang="en-US" sz="12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9" action="ppaction://hlinkfile"/>
                        </a:rPr>
                        <a:t>SURAT MENYURAT DARI JURUUKUR BERLESEN</a:t>
                      </a:r>
                      <a:endParaRPr lang="en-US" sz="1200" kern="1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Juruukur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Berlesen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sendiri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hendaklah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tandatangan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semua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surat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di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kemukakan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kapada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Pengarah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51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414711"/>
              </p:ext>
            </p:extLst>
          </p:nvPr>
        </p:nvGraphicFramePr>
        <p:xfrm>
          <a:off x="533400" y="262654"/>
          <a:ext cx="8229600" cy="6442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646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BILANGAN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TAJUK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TUJUAN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sngStrike" spc="5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strike="sngStrike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79</a:t>
                      </a:r>
                      <a:endParaRPr lang="en-US" sz="1200" strike="sng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2/1979</a:t>
                      </a:r>
                      <a:endParaRPr lang="en-US" sz="1200" strike="sng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2" action="ppaction://hlinkfile"/>
                        </a:rPr>
                        <a:t>LATIHAN PRAKTIKAL PENUNTUT DARI UNIVERSITI TEKNOLOGI MALAYSIA DAN INSTITUT TEKNOLOGI MARA</a:t>
                      </a:r>
                      <a:endParaRPr lang="en-US" sz="1200" strike="sng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Mengantikan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pekeliling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1-68 yang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sudah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tidak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sesuai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lagi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  <a:p>
                      <a:endParaRPr lang="en-US" sz="1200" strike="sng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sngStrike" spc="5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strike="sngStrike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79</a:t>
                      </a:r>
                      <a:endParaRPr lang="en-US" sz="1200" strike="sng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1/1979</a:t>
                      </a:r>
                      <a:endParaRPr lang="en-US" sz="1200" strike="sng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action="ppaction://hlinkfile"/>
                        </a:rPr>
                        <a:t>PERLAKSANAAN EJAAN RASMI, NAMA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action="ppaction://hlinkfile"/>
                        </a:rPr>
                        <a:t>NAMA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action="ppaction://hlinkfile"/>
                        </a:rPr>
                        <a:t> TEMPAT DI SEMUA PELAN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action="ppaction://hlinkfile"/>
                        </a:rPr>
                        <a:t>PELAN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action="ppaction://hlinkfile"/>
                        </a:rPr>
                        <a:t> DAN PETA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action="ppaction://hlinkfile"/>
                        </a:rPr>
                        <a:t>PETA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action="ppaction://hlinkfile"/>
                        </a:rPr>
                        <a:t> JABATAN UKUR SEMENANJUNG MALAYSIA DAN DIREKTORAT PEMETAAN NEGARA MALAYSIA</a:t>
                      </a:r>
                      <a:endParaRPr lang="en-US" sz="1200" strike="sng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Penguatkuasaan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pengunaan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ejaan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rasmi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Bahasa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Malaysia di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semua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dokumen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bersesuaian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dengan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dasar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kerajaan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78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4/1978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action="ppaction://hlinkfile"/>
                        </a:rPr>
                        <a:t>PERLAKSANAAN SISTEM METRIK DI BAHAGIAN KADASTER MULAI DARIPADA 1 JANUARI, 1979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Pengumuman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tarikh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berkuatkuasa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pengunaan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sistem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matrik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cara-cara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pengunaannya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78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1/1978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5" action="ppaction://hlinkfile"/>
                        </a:rPr>
                        <a:t>PENGUKURAN LOT-LOT OLEH JURUUKUR BERLESEN SEBELUM MENDAPATKAN NOMBOR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5" action="ppaction://hlinkfile"/>
                        </a:rPr>
                        <a:t>NOMBOR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5" action="ppaction://hlinkfile"/>
                        </a:rPr>
                        <a:t> LOT DARIPADA JABATAN UKUR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Juruukur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Berlesen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hanya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boleh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menjalankan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pengukuran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sebelum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peruntukkan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nombor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lot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beberapa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syarat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tetapkan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77</a:t>
                      </a:r>
                      <a:endParaRPr lang="en-US" sz="1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11/1977</a:t>
                      </a:r>
                      <a:endParaRPr lang="en-US" sz="1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6" action="ppaction://hlinkfile"/>
                        </a:rPr>
                        <a:t>PELAN PUNCA (KEY PLAN) ATAU RAJAH TEMPATAN (LOCALITY SKETCH) YANG DIKEHENDAKKI OLEH PENGARAH TANAH DAN GALIAN NEGERI</a:t>
                      </a:r>
                      <a:endParaRPr lang="en-US" sz="1200" kern="1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Juruukur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Berlesen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dibenarkan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mendapat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maklumat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maklumat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dari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peta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peta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Topografi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dengan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beberapa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syarat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tetapkan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sngStrike" spc="5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strike="sngStrike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77</a:t>
                      </a:r>
                      <a:endParaRPr lang="en-US" sz="1200" strike="sng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6/1977</a:t>
                      </a:r>
                      <a:endParaRPr lang="en-US" sz="1200" strike="sng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7" action="ppaction://hlinkfile"/>
                        </a:rPr>
                        <a:t>LATIHAN PRAKTIK PELAJAR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7" action="ppaction://hlinkfile"/>
                        </a:rPr>
                        <a:t>PELAJAR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7" action="ppaction://hlinkfile"/>
                        </a:rPr>
                        <a:t> ILMU UKUR TANAH POLITEKNIK UNGKU OMAR, IPOH</a:t>
                      </a:r>
                      <a:endParaRPr lang="en-US" sz="1200" strike="sng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Modul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latihan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praktikal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untuk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pelajar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pelajar</a:t>
                      </a:r>
                      <a:endParaRPr lang="en-US" sz="1200" strike="sng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Politeknik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Ungku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Omar.</a:t>
                      </a:r>
                    </a:p>
                    <a:p>
                      <a:endParaRPr lang="en-US" sz="1200" strike="sng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1974</a:t>
                      </a:r>
                      <a:endParaRPr lang="en-US" sz="1200" strike="sng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8/1974</a:t>
                      </a:r>
                      <a:endParaRPr lang="en-US" sz="1200" strike="sng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8" action="ppaction://hlinkfile"/>
                        </a:rPr>
                        <a:t>KERJALUAR UNTUK JABATANARAH PEMETAAN MALAYSIA</a:t>
                      </a:r>
                      <a:endParaRPr lang="en-US" sz="1200" strike="sng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Pengarah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Negeri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minta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memberi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kerjasama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membantu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Bahagian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Rupabumi</a:t>
                      </a:r>
                      <a:endParaRPr lang="en-US" sz="1200" strike="sng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Negara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melaksanakan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pelbagai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kerjaluar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berkaitan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78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267085"/>
              </p:ext>
            </p:extLst>
          </p:nvPr>
        </p:nvGraphicFramePr>
        <p:xfrm>
          <a:off x="533400" y="262654"/>
          <a:ext cx="8229600" cy="6122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646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BILANGAN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TAJUK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TUJUAN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1974</a:t>
                      </a:r>
                      <a:endParaRPr lang="en-US" sz="1200" strike="sngStrike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strike="sng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1/1974</a:t>
                      </a:r>
                      <a:endParaRPr lang="en-US" sz="1200" strike="sng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2" action="ppaction://hlinkfile"/>
                        </a:rPr>
                        <a:t>MENINGGALKAN PEJABAT OLEH PENGARAH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2" action="ppaction://hlinkfile"/>
                        </a:rPr>
                        <a:t>PENGARAH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2" action="ppaction://hlinkfile"/>
                        </a:rPr>
                        <a:t> UKUR DAN KETUA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2" action="ppaction://hlinkfile"/>
                        </a:rPr>
                        <a:t>KETUA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2" action="ppaction://hlinkfile"/>
                        </a:rPr>
                        <a:t> BAHAGIAN</a:t>
                      </a:r>
                      <a:endParaRPr lang="en-US" sz="1200" strike="sng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Pengarah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atau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Ketua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Bahagian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hendak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meninggalkan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pejabat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hendaklah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memaklumkan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kapada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timbalan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atau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penolongnya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1973</a:t>
                      </a:r>
                      <a:endParaRPr lang="en-US" sz="1200" strike="sng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4/1973</a:t>
                      </a:r>
                      <a:endParaRPr lang="en-US" sz="1200" strike="sng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action="ppaction://hlinkfile"/>
                        </a:rPr>
                        <a:t>PEMUSNAHAN R/S FAIL (REQUISITION FOR SURVEY FILE) YANG LAMA</a:t>
                      </a:r>
                      <a:endParaRPr lang="en-US" sz="1200" strike="sng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Fail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fail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R.S. yang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telah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keluarkan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surat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hakmilik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melebihi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10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tahun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hendaklah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lupuskan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sngStrike" spc="5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strike="sngStrike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72</a:t>
                      </a:r>
                      <a:endParaRPr lang="en-US" sz="1200" strike="sng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20/1972</a:t>
                      </a:r>
                      <a:endParaRPr lang="en-US" sz="1200" strike="sng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action="ppaction://hlinkfile"/>
                        </a:rPr>
                        <a:t>UKURAN PENENTUAN NOMBOR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action="ppaction://hlinkfile"/>
                        </a:rPr>
                        <a:t>NOMBOR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action="ppaction://hlinkfile"/>
                        </a:rPr>
                        <a:t> BATU SEMPADAN ATAU JENIS TANDA SEMPADAN APABILA DI DAPATI BERBEZA DARIPADA</a:t>
                      </a:r>
                      <a:r>
                        <a:rPr lang="en-US" sz="1200" strike="sngStrike" kern="1200" baseline="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action="ppaction://hlinkfile"/>
                        </a:rPr>
                        <a:t> 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action="ppaction://hlinkfile"/>
                        </a:rPr>
                        <a:t>REKOD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action="ppaction://hlinkfile"/>
                        </a:rPr>
                        <a:t>REKOD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action="ppaction://hlinkfile"/>
                        </a:rPr>
                        <a:t> ASAL JABATAN UKUR BERKENAAN PELAN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action="ppaction://hlinkfile"/>
                        </a:rPr>
                        <a:t>PELAN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action="ppaction://hlinkfile"/>
                        </a:rPr>
                        <a:t> JURUUKUR BERLESEN</a:t>
                      </a:r>
                      <a:endParaRPr lang="en-US" sz="1200" strike="sng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Keraguan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nombor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atau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jenis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tanda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sempadan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tidak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sepatutnya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menangguhkan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kelulusan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berkaitan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sngStrike" spc="5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strike="sngStrike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72</a:t>
                      </a:r>
                      <a:endParaRPr lang="en-US" sz="1200" strike="sng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15/1972</a:t>
                      </a:r>
                      <a:endParaRPr lang="en-US" sz="1200" strike="sng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5" action="ppaction://hlinkfile"/>
                        </a:rPr>
                        <a:t>OPSET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5" action="ppaction://hlinkfile"/>
                        </a:rPr>
                        <a:t>OPSET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5" action="ppaction://hlinkfile"/>
                        </a:rPr>
                        <a:t> KEPADA BANGUNAN UNTUK KERJA KADASTER</a:t>
                      </a:r>
                      <a:endParaRPr lang="en-US" sz="1200" strike="sng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Pengukur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tidak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perlu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mengambil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opset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bangunan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kecuali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bahagian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berselisih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dengan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garisan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sempadan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sngStrike" spc="5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strike="sngStrike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72</a:t>
                      </a:r>
                      <a:endParaRPr lang="en-US" sz="1200" strike="sng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14/1972</a:t>
                      </a:r>
                      <a:endParaRPr lang="en-US" sz="1200" strike="sng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6" action="ppaction://hlinkfile"/>
                        </a:rPr>
                        <a:t>BANGUNAN YANG DI TUNJUKKAN DI ATAS PELAN KADASTER</a:t>
                      </a:r>
                      <a:endParaRPr lang="en-US" sz="1200" strike="sng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Hanya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bahagian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bangunan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berselisih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dengan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garisan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sempadan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dinding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duatuan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sahaja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perlu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ditunjukkan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atas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kadaster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sngStrike" spc="5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strike="sngStrike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72</a:t>
                      </a:r>
                      <a:endParaRPr lang="en-US" sz="1200" strike="sng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11/1972</a:t>
                      </a:r>
                      <a:endParaRPr lang="en-US" sz="1200" strike="sng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7" action="ppaction://hlinkfile"/>
                        </a:rPr>
                        <a:t>ALIRAN KUASA LETRIK DAN BENDA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7" action="ppaction://hlinkfile"/>
                        </a:rPr>
                        <a:t>BENDA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7" action="ppaction://hlinkfile"/>
                        </a:rPr>
                        <a:t> LAIN YANG MERBAHAYAKAN</a:t>
                      </a:r>
                      <a:endParaRPr lang="en-US" sz="1200" strike="sng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Memaklumkan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kapda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semua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pegawai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kakitangan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kerjaluar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supaya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bercermat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apabila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menjalankan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tugas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berdekatan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atas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ataupun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bawah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aliran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kuasa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strike="sngStrike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letrik</a:t>
                      </a:r>
                      <a:r>
                        <a:rPr lang="en-US" sz="1200" strike="sng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1966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4/1966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8" action="ppaction://hlinkfile"/>
                        </a:rPr>
                        <a:t>SURVEY OF FRAMES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Menegaskan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tanggungjawab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Pengarah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Negeri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memberi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pandangan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kepada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Juruukur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Berlesen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dalam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membuat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'survey of frames'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mengikut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kehendak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751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174591"/>
              </p:ext>
            </p:extLst>
          </p:nvPr>
        </p:nvGraphicFramePr>
        <p:xfrm>
          <a:off x="533400" y="34054"/>
          <a:ext cx="8229600" cy="6671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646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BILANGAN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TAJUK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TUJUAN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1963</a:t>
                      </a:r>
                      <a:endParaRPr lang="en-US" sz="1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1/1963</a:t>
                      </a:r>
                      <a:endParaRPr lang="en-US" sz="1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2" action="ppaction://hlinkfile"/>
                        </a:rPr>
                        <a:t>VERIFICATION SURVEYS</a:t>
                      </a:r>
                      <a:endParaRPr lang="en-US" sz="1200" kern="1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Garis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panduan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menjalankan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pastian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6/1961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action="ppaction://hlinkfile"/>
                        </a:rPr>
                        <a:t>DOCUMENT TO BE SIGNED IN FULL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Semua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dokumen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hendaklah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tandatangan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penuh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5/1961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action="ppaction://hlinkfile"/>
                        </a:rPr>
                        <a:t>SIGNATURE TO BE FOLLOWED WITH FULL NAME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Mengarah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semua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tandatangan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atas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dokumen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hendaklah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turuti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nama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penuh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 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10/1960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5" action="ppaction://hlinkfile"/>
                        </a:rPr>
                        <a:t>SURVEY OF SUB-DIVISIONAL LINES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Huraian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mengenai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bila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perlu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atau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tidak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perlunya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garisan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'sub-division'.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 </a:t>
                      </a:r>
                      <a:endParaRPr lang="en-US" sz="1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3/1960</a:t>
                      </a:r>
                      <a:endParaRPr lang="en-US" sz="1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6" action="ppaction://hlinkfile"/>
                        </a:rPr>
                        <a:t>PENANDAAN TANDA SEMPADAN ATAS GARISAN HENDAKLAH DIBUKTIKAN BETUL DAN DIREKODKAN DALAM BUKU KERJA LUAR</a:t>
                      </a:r>
                      <a:endParaRPr kumimoji="0"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Penandaan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tanda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sempadan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atas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garisan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hendaklah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dibuktikan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betul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direkodkan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dalam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buku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kerjaluar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1959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14/1959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7" action="ppaction://hlinkfile"/>
                        </a:rPr>
                        <a:t>REFERENCING OF SURVEY MARKS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Pengarah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Negeri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diminta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masa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semasa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berhubung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/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ajensi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kerajaan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menjalankan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projek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pembangunan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mempastikan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tanda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tanda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tidak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musnahkan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1955</a:t>
                      </a:r>
                      <a:endParaRPr lang="en-US" sz="1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9/1955</a:t>
                      </a:r>
                      <a:endParaRPr lang="en-US" sz="1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8" action="ppaction://hlinkfile"/>
                        </a:rPr>
                        <a:t>REFIXATION OF DISPLACED BOUNDRY MARKS</a:t>
                      </a:r>
                      <a:endParaRPr lang="en-US" sz="1200" kern="1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Garis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panduan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untuk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membuat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tanam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pastian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tanda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tanda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sempadan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terkeluar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dari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kedudukan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asal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8/1954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9" action="ppaction://hlinkfile"/>
                        </a:rPr>
                        <a:t>FIRE PRECAUTIONS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Memastikan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semua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pencegah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kebakaran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senantiasa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dalam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keadaan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baik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sedia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gunapakai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</a:t>
                      </a:r>
                      <a:endParaRPr lang="en-US" sz="1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4/1954</a:t>
                      </a:r>
                      <a:endParaRPr lang="en-US" sz="1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10" action="ppaction://hlinkfile"/>
                        </a:rPr>
                        <a:t>NOTES FOR GUIDANCE OF STORE KEEPERS</a:t>
                      </a:r>
                      <a:endParaRPr lang="en-US" sz="1200" kern="1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Garis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panduan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tugas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tugas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untuk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penyelengara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setor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peringkat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negeri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daerah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1952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8/1952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11" action="ppaction://hlinkfile"/>
                        </a:rPr>
                        <a:t>PRESERVATION OF TRIGONOMETRICAL STATIONS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Mempastikan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kepentingan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pengujudan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station 'Trigonometric'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tidak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terjejas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pembenaan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'V.H.E. Wireless Stations'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oleh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Telekom.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81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879621"/>
              </p:ext>
            </p:extLst>
          </p:nvPr>
        </p:nvGraphicFramePr>
        <p:xfrm>
          <a:off x="533400" y="262654"/>
          <a:ext cx="8229600" cy="2053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646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BILANGAN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TAJUK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TUJUAN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1951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5/1951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2" action="ppaction://hlinkfile"/>
                        </a:rPr>
                        <a:t>ELECTRIC H.T. POWER LINES IN RESETTLEMENT AREAS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Perancangan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untuk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membuat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pertapakan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kawasan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penempatan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semula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perlu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mengambil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kira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laluan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talian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'electric H.T. power'.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  <a:endParaRPr lang="en-US" sz="1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6/1950</a:t>
                      </a:r>
                      <a:endParaRPr lang="en-US" sz="1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action="ppaction://hlinkfile"/>
                        </a:rPr>
                        <a:t>CARE AND TESTING OF PRISMATIC COMPASSES</a:t>
                      </a:r>
                      <a:endParaRPr lang="en-US" sz="1200" kern="1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Garis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panduan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tatacara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penjagaan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menjalankan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ujian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prismatic </a:t>
                      </a: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compas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1934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14/1934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action="ppaction://hlinkfile"/>
                        </a:rPr>
                        <a:t>COSTING OF SURVEYOR'S WORK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Garis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panduan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cara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mengira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harian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94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770695"/>
              </p:ext>
            </p:extLst>
          </p:nvPr>
        </p:nvGraphicFramePr>
        <p:xfrm>
          <a:off x="533400" y="262654"/>
          <a:ext cx="8229600" cy="6442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646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BILANGAN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TAJUK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TUJUAN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8934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2013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1/2013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2" action="ppaction://hlinkfile"/>
                        </a:rPr>
                        <a:t>GARIS PANDUAN PENGUKURAN JAJARAN LALUAN UTILITI BARU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menetapkan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peraturan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prosedur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pengukuran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semua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jajaran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laluan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utiliti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bawah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tanah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baru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oleh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juruukur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tanah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bertauliah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arah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penyediaan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utiliti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as-built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dalam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sesebuah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cadangan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pembangunan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2012</a:t>
                      </a:r>
                      <a:endParaRPr lang="en-US" sz="1200" dirty="0">
                        <a:solidFill>
                          <a:schemeClr val="tx1">
                            <a:lumMod val="8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2/2012</a:t>
                      </a:r>
                      <a:endParaRPr lang="en-US" sz="1200" dirty="0">
                        <a:solidFill>
                          <a:schemeClr val="tx1">
                            <a:lumMod val="8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action="ppaction://hlinkfile"/>
                        </a:rPr>
                        <a:t>ON SITE TENDER CLARIFICATION / BENCHMARK</a:t>
                      </a:r>
                      <a:endParaRPr lang="en-US" sz="1200" kern="1200" dirty="0">
                        <a:solidFill>
                          <a:schemeClr val="tx1">
                            <a:lumMod val="8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200" dirty="0">
                        <a:solidFill>
                          <a:schemeClr val="tx1">
                            <a:lumMod val="8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Pekeliling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ini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dikeluarkan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selari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dengan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Standard Operating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Prosedur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(SOP)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On Site Tender Clarification (OSTC) / Benchmark (BM)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sebagai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panduan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kepada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Urus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Setia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Jawatankuasa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Penilaian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Teknikal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Tender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Perolehan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ICT (JPTTS ICT)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Non ICT (JPTTS Non ICT),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Malaysia (JUPEM),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Kementerian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Sumber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Asli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Alam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Sekitar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(NRE)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dalam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melaksanakan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On Site Tender Clarification (OSTC) / Benchmark (BM)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perolehan-perolehan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secara</a:t>
                      </a:r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Tender di JUPEM.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1/2012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action="ppaction://hlinkfile"/>
                        </a:rPr>
                        <a:t>PEMBATALAN PEKELILING KETUA PENGARAH UKUR DAN PEMETAAN LAMA YANG TIDAK RELEVAN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membatalkan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Pekeliling-pekeliling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Ketua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Pengarah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(KPUP) lama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didapati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tidak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relevan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digunakan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2009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6/2009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action="ppaction://hlinkfile"/>
                        </a:rPr>
                        <a:t>GARIS PANDUAN AMALAN KERJA UKUR KADASTER DALAM PERSEKITARAN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action="ppaction://hlinkfile"/>
                        </a:rPr>
                        <a:t>eKADASTER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menetapkan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garis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panduan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amalan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kerjaluar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pejabat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kadaster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dalam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persekitaran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eKadaster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untuk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digunapakai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oleh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Malaysia (JUPEM)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Juruukur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Tanah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Berlesen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(JTB).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2009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5/2009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5" action="ppaction://hlinkfile"/>
                        </a:rPr>
                        <a:t>PERATURAN UKUR KADASTER 2009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mengedarkan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Peraturan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Kadaster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2009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menguatkuasakan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peraturan-peraturan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termaktub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dalam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dokumen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tersebut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semua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negeri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Semenanjung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Malaysia,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juga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Wilayah-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wilayah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Persekutuan Kuala Lumpur,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Putrajaya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Labuan.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10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846571"/>
              </p:ext>
            </p:extLst>
          </p:nvPr>
        </p:nvGraphicFramePr>
        <p:xfrm>
          <a:off x="533400" y="36576"/>
          <a:ext cx="8229600" cy="6717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646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BILANGAN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TAJUK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TUJUAN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89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2009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4/2009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2" action="ppaction://hlinkfile"/>
                        </a:rPr>
                        <a:t>GARIS PANDUAN TERKINI BERKAITAN PENGUATKUASAAN SEKSYEN 398A KANUN TANAH NEGARA 1965 OLEH PENGARAH UKUR DAN PEMETAAN NEGERI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menetapkan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garis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panduan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terkini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berkaitan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penguatkuasaan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seksyen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398A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Kanun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Tanah  Negara  (KTN)  1965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oleh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Pengarah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Negeri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(PUPN)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atas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hakmilik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dijalankan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oleh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Juruukur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Tanah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Berlesen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(JTB).</a:t>
                      </a: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53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2009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3/2009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action="ppaction://hlinkfile"/>
                        </a:rPr>
                        <a:t>GARIS PANDUAN MENGENAI PENUKARAN KOORDINAT, TRANSFORMASI DATUM DAN UNJURAN PETA UNTUK TUJUAN UKUR DAN PEMETAAN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memberikan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garis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panduan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mengenai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kaedah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kaedah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penukaran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koordinat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transformasi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datum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unjuran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kegunaan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2009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2/2009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action="ppaction://hlinkfile"/>
                        </a:rPr>
                        <a:t>GARIS PANDUAN PENGGUNAAN DAN PENYIMPANAN PERALATAN UKUR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memberikan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garis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panduan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mengenai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penggunaan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penyimpanan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peralatan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oleh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pegawai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kerjaluar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semua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Bahagian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Malaysia.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2009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1/2009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5" action="ppaction://hlinkfile"/>
                        </a:rPr>
                        <a:t>GARIS PANDUAN MENGENAI SISTEM RUJUKAN KOORDINAT DI DALAM PENGGUNAAN GLOBAL NAVIGATION SATELLITE SYSTEM (GNSS) BAGI TUJUAN UKUR DAN PEMETAAN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memberikan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garis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panduan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mengenai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sistem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rujukan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koordinat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dalam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kontek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penggunaan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Global Navigation Satellite System   (GNSS) 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kerja-kerja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di Malaysia.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2008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1/2008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6" action="ppaction://hlinkfile"/>
                        </a:rPr>
                        <a:t>GARIS PANDUAN MENGENAI UJIAN ALAT SISTEM PENENTUDUDUKAN SEJAGAT (GNSS) YANG MENGGUNAKAN PERKHIDMATAN MALAYSIAN RTK GNSS NETWORK (MYRTKNET)</a:t>
                      </a:r>
                      <a:endParaRPr kumimoji="0"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memberikan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garis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panduan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mengenai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ujian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peralatan</a:t>
                      </a:r>
                      <a:r>
                        <a:rPr lang="en-US" sz="1200" dirty="0"/>
                        <a:t> Global Navigation </a:t>
                      </a:r>
                      <a:r>
                        <a:rPr lang="en-US" sz="1200" dirty="0" err="1"/>
                        <a:t>Sattelite</a:t>
                      </a:r>
                      <a:r>
                        <a:rPr lang="en-US" sz="1200" dirty="0"/>
                        <a:t> System (GNSS) </a:t>
                      </a:r>
                      <a:r>
                        <a:rPr lang="en-US" sz="1200" dirty="0" err="1"/>
                        <a:t>tunggal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menggunakan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perkhidmatan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MyRTKnet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bagi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kerja-kerja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kawalan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ukur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kadaster</a:t>
                      </a:r>
                      <a:r>
                        <a:rPr lang="en-US" sz="1200" dirty="0"/>
                        <a:t> di </a:t>
                      </a:r>
                      <a:r>
                        <a:rPr lang="en-US" sz="1200" dirty="0" err="1"/>
                        <a:t>negeri-negeri</a:t>
                      </a:r>
                      <a:r>
                        <a:rPr lang="en-US" sz="1200" dirty="0"/>
                        <a:t>. </a:t>
                      </a:r>
                      <a:endParaRPr lang="en-US" sz="1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2007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5/2007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7" action="ppaction://hlinkfile"/>
                        </a:rPr>
                        <a:t>PINDAAN KEPADA GARIS PANDUAN PEMERIKSAAN DI LAPANGAN BAGI KERJA-KERJA JURUUKUR TANAH BERLESEN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meminda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Pekeliling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KPUP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Bil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2/2002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bertarikh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13 Jun 2002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terhadap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prosedur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prosedur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pemeriksaan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lapangan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atas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kerja-kerja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hakmilik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dijalankan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oleh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Juruukur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Tanah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Berlesen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1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388951"/>
              </p:ext>
            </p:extLst>
          </p:nvPr>
        </p:nvGraphicFramePr>
        <p:xfrm>
          <a:off x="533400" y="262654"/>
          <a:ext cx="8229600" cy="5894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646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BILANGAN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TAJUK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TUJUAN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8934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2007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1/2007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2" action="ppaction://hlinkfile"/>
                        </a:rPr>
                        <a:t>GARIS PANDUAN UKURAN PEPASANGAN UTILITI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menyediakan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garis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panduan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mengenai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berkaitan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utiliti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diharapkan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menjadi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panduan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rujukan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oleh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juruukur-juruukur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tanah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dalam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menjalankan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aktiviti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tersebut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samping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dapat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menyeragamkan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amalan-amalan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berkaitan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urusan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berkenaan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2006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2/2006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action="ppaction://hlinkfile"/>
                        </a:rPr>
                        <a:t>PENYEDIAAN PELAN UNTUK PERMOHONAN HAKMILIK STRATUM TANAH BAWAH TANAH (TBT)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menetapkan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format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penyediaan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untuk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permohonan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hakmilik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stratum TBT.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2006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1/2006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action="ppaction://hlinkfile"/>
                        </a:rPr>
                        <a:t>GARIS PANDUAN MENGENAI PEMETAAN UTILITI BAWAH TANAH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memaklumkan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tentang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garis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panduan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memperuntukkan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ketetapan-ketetapan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telah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dibuat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mengenai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utiliti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bawah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tanah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maksud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menyelaras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menyeragamkan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amalan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amalan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berhubung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kait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aktiviti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tersebut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negara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12/2005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5" action="ppaction://hlinkfile"/>
                        </a:rPr>
                        <a:t>PEMBATALAN PEKELILING KETUA PENGARAH UKUR DAN PEMETAAN LAMA YANG TIDAK RELEVAN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membatalkan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Pekeliling-pekeliling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Ketua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Pengarah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(KPUP) lama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didapati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tidak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relevan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digunakan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11/2005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6" action="ppaction://hlinkfile"/>
                        </a:rPr>
                        <a:t>KEWAJIPAN JURUUKUR TANAH BERLESEN MENGEMUKAKAN DATA UKURAN KADASTER BERDIGIT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mewajibkan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Juruukur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Tanah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Berlesen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(JTB)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mengemukakan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data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kadaster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berdigit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kepada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Pengarah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Negeri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(PUPN),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selaras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perlaksanaan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sepenuhnya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‘Field- to-Finish’ (F2F)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Malaysia (JUPEM).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72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874856"/>
              </p:ext>
            </p:extLst>
          </p:nvPr>
        </p:nvGraphicFramePr>
        <p:xfrm>
          <a:off x="533400" y="262654"/>
          <a:ext cx="8229600" cy="5711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646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BILANGAN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TAJUK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TUJUAN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10/2005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2" action="ppaction://hlinkfile"/>
                        </a:rPr>
                        <a:t>GARIS PANDUAN PENGGUNAAN MODEL GEOID MALAYSIA (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2" action="ppaction://hlinkfile"/>
                        </a:rPr>
                        <a:t>MyGEOID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2" action="ppaction://hlinkfile"/>
                        </a:rPr>
                        <a:t>)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menyediakan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garis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panduan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berkaitan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model geoid Malaysia (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MyGEOID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penggunaannya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kerja-kerja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pengukuran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seluruh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negara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9/2005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action="ppaction://hlinkfile"/>
                        </a:rPr>
                        <a:t>GARIS PANDUAN MENGENAI PENGGUNAAN PERKHIDMATAN MALAYSIAN RTK GPS NETWORK (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action="ppaction://hlinkfile"/>
                        </a:rPr>
                        <a:t>MyRTKnet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action="ppaction://hlinkfile"/>
                        </a:rPr>
                        <a:t>)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memaklumkan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penubuhan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Malaysian RTK GPS Network (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MyRTKnet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oleh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Malaysia (JUPEM)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memberikan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panduan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mengenai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penggunaan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produk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perkhidmatannya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kerja-kerja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8/2005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action="ppaction://hlinkfile"/>
                        </a:rPr>
                        <a:t>WAKTU PERKHIDMATAN KAUNTER JUALAN PELAN DAN PETA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menetapkan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menyeragamkan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waktu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perkhidmatan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kaunter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penjualan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untuk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dilaksanakan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Negeri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Ibu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Pejabat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selaras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pelaksanaan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keputusan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Kerajaan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mengenai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Lima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Bekerja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Seminggu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perkhidmatan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awam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7/2005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5" action="ppaction://hlinkfile"/>
                        </a:rPr>
                        <a:t>KEWAJIPAN JURUUKUR TANAH BERLESEN MENGEMUKAKAN DATA BERDIGIT LOT- LOT YANG AKAN DIUKUR DI DALAM PELAN PRA- HITUNGAN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mengarahkan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Juruukur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Tanah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Berlesen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(JTB)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mengemukakan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data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berdigit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(softcopy)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lot-lot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pada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hitungan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samping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pra-hitungan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(hardcopy)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kepada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Pengarah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Negeri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(PUPN).</a:t>
                      </a: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6/2005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6" action="ppaction://hlinkfile"/>
                        </a:rPr>
                        <a:t>GARIS PANDUAN PENGENDALIAN KERJA-KERJA CANTUMAN LOT KADASTER DARIPADA KELAS UKURAN YANG BERLAINAN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menetapkan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garis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panduan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seragam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melicinkan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pengendalian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kerja-kerja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cantuman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lot-lot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kadaster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berlainan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kelas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oleh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Malaysia  (JUPEM)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Juruukur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Tanah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Berlesen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(JTB).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232440"/>
              </p:ext>
            </p:extLst>
          </p:nvPr>
        </p:nvGraphicFramePr>
        <p:xfrm>
          <a:off x="533400" y="262654"/>
          <a:ext cx="8229600" cy="5528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646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BILANGAN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TAJUK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TUJUAN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5/2005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2" action="ppaction://hlinkfile"/>
                        </a:rPr>
                        <a:t>PERUBAHAN WAKTU KERJALUAR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menetapkan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waktu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kerjaluar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selaras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pelaksanaan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keputusan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Kerajaan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mengenai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Lima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Bekerja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Seminggu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perkhidmatan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awam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4/2005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action="ppaction://hlinkfile"/>
                        </a:rPr>
                        <a:t>JENIS DAN SPESIFIKASI TANDA SEMPADAN UKUR KADASTER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menetapkan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jenis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spesifikasi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tanda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sempadan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kadaster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untuk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digunapakai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oleh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Malaysia (JUPEM)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Juruukur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Tanah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Berlesen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(JTB).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3/2005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action="ppaction://hlinkfile"/>
                        </a:rPr>
                        <a:t>PENGGUNAAN PELAN HAKMILIK TANAH BERDIGIT (B1 Tiff) BAGI TUJUAN PENDAFTARAN HAKMILIK KEKAL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menguatkuasakan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penggunaan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Hakmilik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Tanah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berdigit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dalam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format Tiff (B1 Tiff)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menggantikan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penyediaan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secara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manual (hard copy)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maksud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pendaftaran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hakmilik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kekal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1/2005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5" action="ppaction://hlinkfile"/>
                        </a:rPr>
                        <a:t>GARIS PANDUAN KAEDAH PENOMBORAN SIRI PETA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mengedarkan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Garis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Panduan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Kaedah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Penomboran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menjelaskan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mengenai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kaedah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penomboran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peta-peta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terbitan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Malaysia (JUPEM)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agensi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agensi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bawah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Jawatankuasa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Data  Spatial Negara (JPDSN).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2004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5/2004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6" action="ppaction://hlinkfile"/>
                        </a:rPr>
                        <a:t>PENETAPAN NORMA KERJA DI JABATAN UKUR DAN PEMETAAN NEGERI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menetapkan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norma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baru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aktiviti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aktiviti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Negeri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selaras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pembangunan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sistem-sistem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pengautomasian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JUPEM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Negeri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khususnya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Sistem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Pengurusan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Data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Kadaster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(SPDK),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Sistem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Automasi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Pejabat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Daerah (SAPD)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Sistem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Total Station (STS).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10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434559"/>
              </p:ext>
            </p:extLst>
          </p:nvPr>
        </p:nvGraphicFramePr>
        <p:xfrm>
          <a:off x="533400" y="262654"/>
          <a:ext cx="8229600" cy="6077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646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BILANGAN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TAJUK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TUJUAN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2004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3/2004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2" action="ppaction://hlinkfile"/>
                        </a:rPr>
                        <a:t>PENERBITAN PETA DAERAH SIRI MYS 8201R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memberikan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garis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panduan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penyediaan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peta-peta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daerah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oleh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Seksyen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Kartografi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bantuan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JUPEM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Negeri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dalam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melengkapkan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mengemaskinikan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maklumat-maklumat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berkenaan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2004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1/2004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action="ppaction://hlinkfile"/>
                        </a:rPr>
                        <a:t>GARIS PANDUAN MELANJUTKAN PELAJARAN KE INSTITUSI PENGAJIAN TINGGI SECARA SEPENUH MASA DAN SEPARUH MASA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menjelaskan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garis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panduan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melanjutkan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pelajaran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Institusi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Pengajian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Tinggi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(IPT)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secara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sepenuh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masa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atau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separuh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masa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kepada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setiap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pegawai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kakitangan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Malaysia (JUPEM).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2003</a:t>
                      </a:r>
                      <a:endParaRPr lang="en-US" sz="12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4/2003</a:t>
                      </a:r>
                      <a:endParaRPr lang="en-US" sz="12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action="ppaction://hlinkfile"/>
                        </a:rPr>
                        <a:t>PELAKSANAAN SISTEM AKREDITASI SECARA TERHAD KE ATAS JURUUKUR TANAH BERLESEN</a:t>
                      </a:r>
                      <a:endParaRPr lang="en-US" sz="1200" kern="1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menetapkan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garis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panduan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endParaRPr lang="en-US" sz="1200" kern="1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melaksanakan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sistem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akreditasi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secara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terhad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atas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Juruukur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Tanah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Berlesen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(JTB),</a:t>
                      </a:r>
                    </a:p>
                    <a:p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sebagai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salah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satu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strategi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Malaysia (JUPEM)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untuk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mempercepatkan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urusan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semakan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kelulusan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seterusnya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mengurangkan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tunggakan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kerja-kerja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hakmilik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JTB di JUPEM.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2003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1/2003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5" action="ppaction://hlinkfile"/>
                        </a:rPr>
                        <a:t>SELA MASA UJIAN ALAT UKUR JARAK ELEKTRONIK (EDM) / TOTAL STATION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memaklumkan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hasil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kajian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berkaitan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menetapkan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sela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masa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menjalankan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ujian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atas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jarak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elektronik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(EDM),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ataupun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komponen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tersebut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pada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total station, 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digunapakai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dalam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kerja-kerja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kadaster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5/2002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6" action="ppaction://hlinkfile"/>
                        </a:rPr>
                        <a:t>PEMBANGUNAN JARINGAN KAWALAN UKUR KADASTER MENGGUNAKAN ALAT SISTEM PENENTUDUDUKAN SEJAGAT (GPS)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memberikan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garis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panduan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mengenai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pembentukan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pembangunan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jaringan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kawalan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kadaster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negeri-negeri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menggunakan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Sistem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Penentududukan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Sejagat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(GPS 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7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989615"/>
              </p:ext>
            </p:extLst>
          </p:nvPr>
        </p:nvGraphicFramePr>
        <p:xfrm>
          <a:off x="533400" y="262654"/>
          <a:ext cx="8229600" cy="6442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646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BILANGAN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TAJUK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TUJUAN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4/2002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2" action="ppaction://hlinkfile"/>
                        </a:rPr>
                        <a:t>SIJIL PERAKUAN BENTUK BARU BAGI PELAN AKUI YANG DISEDIAKAN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2" action="ppaction://hlinkfile"/>
                        </a:rPr>
                        <a:t>OLEH JURUUKUR TANAH BERLESEN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memperuntukkan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sijil-sijil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perakuan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baru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akui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disediakan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oleh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Juruukur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Tanah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Berlesen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(JTB).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2/2002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action="ppaction://hlinkfile"/>
                        </a:rPr>
                        <a:t>GARIS PANDUAN PEMERIKSAAN DI LAPANGAN BAGI KERJA-KERJA JURUUKUR TANAH BERLESEN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memberikan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panduan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kepada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Seksyen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Naziran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Juruukur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Tanah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Berlesen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Ibu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Pejabat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(JUPEM)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juga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JUPEM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Negeri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berkaitan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prosedur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tatacara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sebelum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semasa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selepas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menjalankan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pemeriksaan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lapangan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terhadap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-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yang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dijalankan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oleh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Juruukur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Tanah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Berlesen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(JUBL).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2002</a:t>
                      </a:r>
                      <a:endParaRPr lang="en-US" sz="12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1/2002</a:t>
                      </a:r>
                      <a:endParaRPr lang="en-US" sz="12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action="ppaction://hlinkfile"/>
                        </a:rPr>
                        <a:t>PROSEDUR BACKUP DATA DAN PERISIAN APLIKASI BAGI SISTEM PENGURUSAN DATA KADASTER DAN SISTEM AUTOMASI PEJABAT UKUR DAERAH</a:t>
                      </a:r>
                      <a:endParaRPr lang="en-US" sz="1200" kern="1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menetapkan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prosedur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pengurusan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backup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Sistem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Pengurusan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Data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Kadaster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(SPDK)  di 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semua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JUPEM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Negeri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Sistem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Automasi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Pejabat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Daerah (SAPD) di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semua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Pejabat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Daerah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untuk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menghadapi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kemungkinan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kehilangan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atau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kemusnahan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data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akibat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daripada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kerosakan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atas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sistem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2001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1/2001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5" action="ppaction://hlinkfile"/>
                        </a:rPr>
                        <a:t>PROSEDUR PENERIMAAN DAN SEMAKAN KERJA UKUR HAKMILIK TANAH YANG DIKEMUKAKAN OLEH JURUUKUR TANAH BERLESEN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memperkemaskan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garispanduan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penghantaran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proses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semakan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hakmilik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tanah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dikemukakan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oleh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Juruukur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Tanah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Berlesen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(JUBL).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2000</a:t>
                      </a:r>
                      <a:endParaRPr lang="en-US" sz="1200" dirty="0">
                        <a:solidFill>
                          <a:schemeClr val="tx1">
                            <a:lumMod val="6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2/2000</a:t>
                      </a:r>
                      <a:endParaRPr lang="en-US" sz="1200" dirty="0">
                        <a:solidFill>
                          <a:schemeClr val="tx1">
                            <a:lumMod val="6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6" action="ppaction://hlinkfile"/>
                        </a:rPr>
                        <a:t>POLISI PEMANTAUAN TAPAK WEB DAN MAKLUMBALAS INTERNET JABATAN UKUR DAN PEMETAAN MALAYSIA</a:t>
                      </a:r>
                      <a:endParaRPr lang="en-US" sz="1200" kern="1200" dirty="0">
                        <a:solidFill>
                          <a:schemeClr val="tx1">
                            <a:lumMod val="6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menetapkan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dasar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polisi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pemantauan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Tapak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Web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maklumbalas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Internet di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Ibu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Pejabat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Malaysia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Negeri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memastikan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laman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web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berkeadaan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sedia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untuk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dilayari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oleh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pengguna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74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760210"/>
              </p:ext>
            </p:extLst>
          </p:nvPr>
        </p:nvGraphicFramePr>
        <p:xfrm>
          <a:off x="533400" y="262654"/>
          <a:ext cx="8229600" cy="6625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646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BILANGAN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TAJUK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TUJUAN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1/2000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2" action="ppaction://hlinkfile"/>
                        </a:rPr>
                        <a:t>DASAR ULANGKAJI PETA TOPOGRAFI MALAYSIA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menjelaskan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dasar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mengulangkaji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peta-peta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topografi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negara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99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6/1999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action="ppaction://hlinkfile"/>
                        </a:rPr>
                        <a:t>GARIS PANDUAN PENGUKURAN MENGGUNAKAN ALAT SISTEM PENENTUDUDUKAN SEJAGAT (GPS) BAGI UKURAN KAWALAN KADASTER DAN UKURAN KADASTER.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membenarkan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penggunaan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menetapkan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kaedah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cara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menggunakan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sistem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penentududukan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sejagat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(GPS)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kawalan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kadaster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hakmilik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tanah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kawasan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luas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terpencil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99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5/1999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action="ppaction://hlinkfile"/>
                        </a:rPr>
                        <a:t>GARISPANDUAN MENGENAI UKURAN STRATUM TANAH BAWAH TANAH (TBT)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menetapkan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kaedah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menjalankan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Stratum TBT 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menyediakan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Akui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Stratum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penyediaan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surat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hakmilik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Stratum.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5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r>
                        <a:rPr lang="en-US" sz="1200" dirty="0">
                          <a:solidFill>
                            <a:srgbClr val="40404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99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4/1999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5" action="ppaction://hlinkfile"/>
                        </a:rPr>
                        <a:t>PENOMBORAN DAN MARGIN MINIMA PELAN AKUI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menetapkan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kaedah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penomboran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dimensi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ruang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plotan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Akui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1998</a:t>
                      </a:r>
                      <a:endParaRPr lang="en-US" sz="1200" dirty="0">
                        <a:solidFill>
                          <a:schemeClr val="tx1">
                            <a:lumMod val="6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7/1998</a:t>
                      </a:r>
                      <a:endParaRPr lang="en-US" sz="1200" dirty="0">
                        <a:solidFill>
                          <a:schemeClr val="tx1">
                            <a:lumMod val="6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6" action="ppaction://hlinkfile"/>
                        </a:rPr>
                        <a:t>POLISI KESELAMATAN SISTEM RANGKAIAN SETEMPAT (LAN) JABATAN UKUR DAN PEMETAAN MALAYSIA</a:t>
                      </a:r>
                      <a:endParaRPr lang="en-US" sz="1200" kern="1200" dirty="0">
                        <a:solidFill>
                          <a:schemeClr val="tx1">
                            <a:lumMod val="6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menetapkan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dasar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polisi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penggunaan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kemudahan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Sistem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Rangkaian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Setempat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(LAN) di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Ibu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Pejabat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Malaysia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Jabatan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Ukur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Pemetaan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Negeri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samping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menjamin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keselamatan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semua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pengguna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kemudahan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terdapat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dalam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sistem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rangkaian</a:t>
                      </a:r>
                      <a:endParaRPr lang="en-US" sz="1200" kern="1200" dirty="0">
                        <a:solidFill>
                          <a:schemeClr val="tx1">
                            <a:lumMod val="6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1998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6/1998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7" action="ppaction://hlinkfile"/>
                        </a:rPr>
                        <a:t>PENGGUNAAN FORMAT PELAN AKUI SAIZ A3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membenarkan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penggunaan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borang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saiz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A3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Akui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8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1998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1/1998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8" action="ppaction://hlinkfile"/>
                        </a:rPr>
                        <a:t>PENGESAHAN BAGI PELAN SURAT HAKMILIK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menyeragamkan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penggunaan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sijil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pengesahan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bagi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surat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hakmilik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tanah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dikeluarkan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mengikut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peruntukan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seksyen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86(c)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87(c) KTN 1965,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hakmilik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strata yang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dikeluarkan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mengikut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seksyen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16(2)(b)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Akta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Hakimilik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Strata 1985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juga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Pajakan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Lombong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dikeluarkan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mengikut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Seksyen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27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Enakmen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Lombong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(Mining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Enactment) (Cap147).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4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386</TotalTime>
  <Words>4142</Words>
  <Application>Microsoft Office PowerPoint</Application>
  <PresentationFormat>On-screen Show (4:3)</PresentationFormat>
  <Paragraphs>563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Constantia</vt:lpstr>
      <vt:lpstr>Times New Roman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253</dc:creator>
  <cp:lastModifiedBy>PGR</cp:lastModifiedBy>
  <cp:revision>39</cp:revision>
  <dcterms:created xsi:type="dcterms:W3CDTF">2017-08-02T00:18:04Z</dcterms:created>
  <dcterms:modified xsi:type="dcterms:W3CDTF">2017-09-20T05:32:05Z</dcterms:modified>
</cp:coreProperties>
</file>